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lexandria"/>
      <p:regular r:id="rId17"/>
    </p:embeddedFont>
    <p:embeddedFont>
      <p:font typeface="Alexandria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Detecting Network Anomalies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Analyzing raw network logs to identify and predict abnormal behaviors.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0922" y="559951"/>
            <a:ext cx="4062532" cy="507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Ensemble Modeling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710922" y="1148953"/>
            <a:ext cx="2539008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Logistic Regression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10922" y="1771055"/>
            <a:ext cx="13208556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Voting Classifier replicates the baseline results exactly, confirming that ensemble methods did not improve performance on this dataset.</a:t>
            </a:r>
            <a:endParaRPr lang="en-US" sz="15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0922" y="2877860"/>
            <a:ext cx="4401026" cy="397216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10922" y="7078504"/>
            <a:ext cx="6356509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5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0589" y="2877860"/>
            <a:ext cx="4513898" cy="405562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70589" y="7161967"/>
            <a:ext cx="6356509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5813" y="618411"/>
            <a:ext cx="2806660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PART 1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85813" y="1058942"/>
            <a:ext cx="7572375" cy="1684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 Challenge: From Unstructured Logs to Actionable Insights</a:t>
            </a:r>
            <a:endParaRPr lang="en-US" sz="3500" dirty="0"/>
          </a:p>
        </p:txBody>
      </p:sp>
      <p:sp>
        <p:nvSpPr>
          <p:cNvPr id="5" name="Text 2"/>
          <p:cNvSpPr/>
          <p:nvPr/>
        </p:nvSpPr>
        <p:spPr>
          <a:xfrm>
            <a:off x="785813" y="3079790"/>
            <a:ext cx="7572375" cy="1436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project tackles the critical task of detecting anomalous activities within raw network logs. This involves transforming vast amounts of unstructured text data into a structured format suitable for machine learning models.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85813" y="4769168"/>
            <a:ext cx="7572375" cy="1308735"/>
          </a:xfrm>
          <a:prstGeom prst="roundRect">
            <a:avLst>
              <a:gd name="adj" fmla="val 7206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7865" y="5001220"/>
            <a:ext cx="2808565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Binary Classification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17865" y="5486638"/>
            <a:ext cx="7108269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Normal vs. Suspect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85813" y="6302335"/>
            <a:ext cx="7572375" cy="1308735"/>
          </a:xfrm>
          <a:prstGeom prst="roundRect">
            <a:avLst>
              <a:gd name="adj" fmla="val 7206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17865" y="6534388"/>
            <a:ext cx="2918103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Multiclass Prediction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17865" y="7019806"/>
            <a:ext cx="7108269" cy="359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Identifying Failure Types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6059"/>
            <a:ext cx="998589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Preprocessing: Structuring the Unstructured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8766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initial phase focused on meticulously preparing the raw log data for analysis. 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94717"/>
            <a:ext cx="9610249" cy="42606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70105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925" y="769025"/>
            <a:ext cx="1315854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involved a series of crucial steps to extract meaningful features and clean the dataset.</a:t>
            </a:r>
            <a:endParaRPr lang="en-US" sz="1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5925" y="1341834"/>
            <a:ext cx="1051322" cy="126158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97512" y="1552099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Extraction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1997512" y="2006798"/>
            <a:ext cx="1189696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Extracting critical entities like IP addresses, usernames, ports, and the preauth flag.</a:t>
            </a:r>
            <a:endParaRPr lang="en-US" sz="1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25" y="2603421"/>
            <a:ext cx="1051322" cy="126158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97512" y="2813685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Temporal Features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1997512" y="3268385"/>
            <a:ext cx="1189696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Converting timestamps and deriving the 'Hour' variable for time-based analysis.</a:t>
            </a:r>
            <a:endParaRPr lang="en-US" sz="16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925" y="3865007"/>
            <a:ext cx="1051322" cy="126158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97512" y="4075271"/>
            <a:ext cx="2672715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Session Aggregation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1997512" y="4529971"/>
            <a:ext cx="1189696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Creating the 'connections per hour' feature to capture activity density.</a:t>
            </a:r>
            <a:endParaRPr lang="en-US" sz="16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925" y="5126593"/>
            <a:ext cx="1051322" cy="126158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97512" y="5336858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Cleaning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1997512" y="5791557"/>
            <a:ext cx="1189696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Systematic handling of missing values to ensure data integrity.</a:t>
            </a:r>
            <a:endParaRPr lang="en-US" sz="16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925" y="6388179"/>
            <a:ext cx="1051322" cy="126158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97512" y="6598444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Target Encoding</a:t>
            </a:r>
            <a:endParaRPr lang="en-US" sz="2050" dirty="0"/>
          </a:p>
        </p:txBody>
      </p:sp>
      <p:sp>
        <p:nvSpPr>
          <p:cNvPr id="17" name="Text 10"/>
          <p:cNvSpPr/>
          <p:nvPr/>
        </p:nvSpPr>
        <p:spPr>
          <a:xfrm>
            <a:off x="1997512" y="7053143"/>
            <a:ext cx="1189696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Reducing 'EventId' to the binary 'Normal/Suspect' for classification.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PART 2</a:t>
            </a: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396835" y="534352"/>
            <a:ext cx="456366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Model Selection &amp; Baseline Performance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396835" y="98786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 initiated our anomaly detection efforts with two foundational machine learning models to establish a performance benchmark.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33933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Logistic Regression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396835" y="168652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Applied for the binary classification task: distinguishing between Normal and Suspect network activities.</a:t>
            </a:r>
            <a:endParaRPr lang="en-US" sz="8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2123003"/>
            <a:ext cx="5075158" cy="4635579"/>
          </a:xfrm>
          <a:prstGeom prst="rect">
            <a:avLst/>
          </a:prstGeom>
        </p:spPr>
      </p:pic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7507" y="2123003"/>
            <a:ext cx="2478286" cy="216217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835" y="7056120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Linear SVM</a:t>
            </a:r>
            <a:endParaRPr lang="en-US" sz="1100" dirty="0"/>
          </a:p>
        </p:txBody>
      </p:sp>
      <p:sp>
        <p:nvSpPr>
          <p:cNvPr id="10" name="Text 6"/>
          <p:cNvSpPr/>
          <p:nvPr/>
        </p:nvSpPr>
        <p:spPr>
          <a:xfrm>
            <a:off x="396835" y="740330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Utilized for the multiclass prediction of 'FailureType', identifying specific categories of anomalies.</a:t>
            </a:r>
            <a:endParaRPr lang="en-US" sz="8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7839789"/>
            <a:ext cx="5368647" cy="4518660"/>
          </a:xfrm>
          <a:prstGeom prst="rect">
            <a:avLst/>
          </a:prstGeom>
        </p:spPr>
      </p:pic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9804" y="7839789"/>
            <a:ext cx="2386608" cy="206763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396835" y="1261348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1254" y="401717"/>
            <a:ext cx="5048964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Establishing Realistic Performance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511254" y="985957"/>
            <a:ext cx="8121491" cy="467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After addressing feature leakage by removing user and IP-specific attributes, our baseline models achieved robust performance, demonstrating the potential for effective anomaly detection.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3673435" y="2567226"/>
            <a:ext cx="1796891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96.5%</a:t>
            </a:r>
            <a:endParaRPr lang="en-US" sz="2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268" y="1654135"/>
            <a:ext cx="2191464" cy="219146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414832" y="4028123"/>
            <a:ext cx="2314218" cy="228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Binary Classifier Accuracy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511254" y="4343995"/>
            <a:ext cx="8121491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Achieved for Normal vs. Suspect detection.</a:t>
            </a:r>
            <a:endParaRPr lang="en-US" sz="1150" dirty="0"/>
          </a:p>
        </p:txBody>
      </p:sp>
      <p:sp>
        <p:nvSpPr>
          <p:cNvPr id="9" name="Text 5"/>
          <p:cNvSpPr/>
          <p:nvPr/>
        </p:nvSpPr>
        <p:spPr>
          <a:xfrm>
            <a:off x="3673435" y="5819418"/>
            <a:ext cx="1796891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89%</a:t>
            </a:r>
            <a:endParaRPr lang="en-US" sz="28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268" y="4906328"/>
            <a:ext cx="2191464" cy="219146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3190756" y="7280315"/>
            <a:ext cx="2762369" cy="228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FailureType Classifier Accuracy</a:t>
            </a:r>
            <a:endParaRPr lang="en-US" sz="1400" dirty="0"/>
          </a:p>
        </p:txBody>
      </p:sp>
      <p:sp>
        <p:nvSpPr>
          <p:cNvPr id="12" name="Text 7"/>
          <p:cNvSpPr/>
          <p:nvPr/>
        </p:nvSpPr>
        <p:spPr>
          <a:xfrm>
            <a:off x="511254" y="7596188"/>
            <a:ext cx="8121491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Effectiveness in identifying various anomaly types.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5420" y="397073"/>
            <a:ext cx="7470338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Understanding Model Decisions: Confusion Matrices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505420" y="1046917"/>
            <a:ext cx="13619559" cy="230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confusion matrices below provide a detailed breakdown of our models' performance, showing correct and incorrect classifications for both binary and multiclass tasks.</a:t>
            </a:r>
            <a:endParaRPr lang="en-US" sz="1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5420" y="1602700"/>
            <a:ext cx="6633686" cy="663368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05420" y="8398788"/>
            <a:ext cx="6633686" cy="230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Binary Classifier: Normal vs. Suspect</a:t>
            </a:r>
            <a:endParaRPr lang="en-US" sz="11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8913" y="1602700"/>
            <a:ext cx="6633686" cy="663368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98913" y="8398788"/>
            <a:ext cx="6633686" cy="230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Multiclass Classifier: FailureType</a:t>
            </a:r>
            <a:endParaRPr lang="en-US" sz="1100" dirty="0"/>
          </a:p>
        </p:txBody>
      </p:sp>
      <p:sp>
        <p:nvSpPr>
          <p:cNvPr id="8" name="Text 4"/>
          <p:cNvSpPr/>
          <p:nvPr/>
        </p:nvSpPr>
        <p:spPr>
          <a:xfrm>
            <a:off x="505420" y="8922068"/>
            <a:ext cx="13619559" cy="230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visualizations are crucial for identifying specific areas where the models excel and where further improvements might be needed.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12" y="591383"/>
            <a:ext cx="223551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PART 3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5912" y="942261"/>
            <a:ext cx="7892177" cy="894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Optimization Attempts &amp; Identified Limitations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625912" y="2104668"/>
            <a:ext cx="7892177" cy="572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 explored advanced techniques to further enhance model performance, alongside identifying key constraints inherent in our current dataset.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25912" y="3056811"/>
            <a:ext cx="3171706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Optimization Strategies</a:t>
            </a:r>
            <a:endParaRPr lang="en-US" sz="2100" dirty="0"/>
          </a:p>
        </p:txBody>
      </p:sp>
      <p:sp>
        <p:nvSpPr>
          <p:cNvPr id="7" name="Shape 4"/>
          <p:cNvSpPr/>
          <p:nvPr/>
        </p:nvSpPr>
        <p:spPr>
          <a:xfrm>
            <a:off x="625912" y="3593187"/>
            <a:ext cx="3727966" cy="1689497"/>
          </a:xfrm>
          <a:prstGeom prst="roundRect">
            <a:avLst>
              <a:gd name="adj" fmla="val 25405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12363" y="3779639"/>
            <a:ext cx="223551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GridSearch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12363" y="4237911"/>
            <a:ext cx="3355062" cy="858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Hyperparameter tuning for both Logistic Regression and Linear SVM, yielding minimal performance gains.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25912" y="5461516"/>
            <a:ext cx="3727966" cy="1975604"/>
          </a:xfrm>
          <a:prstGeom prst="roundRect">
            <a:avLst>
              <a:gd name="adj" fmla="val 21726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12363" y="5647968"/>
            <a:ext cx="223551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Ensemble Learning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812363" y="6106239"/>
            <a:ext cx="3355062" cy="11444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Implementation of Bagging and Voting classifiers, which matched baseline performance without significant improvement.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4797743" y="3056811"/>
            <a:ext cx="2682597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Current Limitations</a:t>
            </a:r>
            <a:endParaRPr lang="en-US" sz="2100" dirty="0"/>
          </a:p>
        </p:txBody>
      </p:sp>
      <p:sp>
        <p:nvSpPr>
          <p:cNvPr id="14" name="Shape 11"/>
          <p:cNvSpPr/>
          <p:nvPr/>
        </p:nvSpPr>
        <p:spPr>
          <a:xfrm>
            <a:off x="4797743" y="3691473"/>
            <a:ext cx="89416" cy="89416"/>
          </a:xfrm>
          <a:prstGeom prst="roundRect">
            <a:avLst>
              <a:gd name="adj" fmla="val 511318"/>
            </a:avLst>
          </a:prstGeom>
          <a:solidFill>
            <a:srgbClr val="1B54DA"/>
          </a:solidFill>
          <a:ln/>
        </p:spPr>
      </p:sp>
      <p:sp>
        <p:nvSpPr>
          <p:cNvPr id="15" name="Text 12"/>
          <p:cNvSpPr/>
          <p:nvPr/>
        </p:nvSpPr>
        <p:spPr>
          <a:xfrm>
            <a:off x="5065990" y="3593187"/>
            <a:ext cx="3459718" cy="858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Small Dataset Size: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Restricts the complexity of models and generalizability.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4797743" y="4907459"/>
            <a:ext cx="89416" cy="89416"/>
          </a:xfrm>
          <a:prstGeom prst="roundRect">
            <a:avLst>
              <a:gd name="adj" fmla="val 511318"/>
            </a:avLst>
          </a:prstGeom>
          <a:solidFill>
            <a:srgbClr val="1B54DA"/>
          </a:solidFill>
          <a:ln/>
        </p:spPr>
      </p:sp>
      <p:sp>
        <p:nvSpPr>
          <p:cNvPr id="17" name="Text 14"/>
          <p:cNvSpPr/>
          <p:nvPr/>
        </p:nvSpPr>
        <p:spPr>
          <a:xfrm>
            <a:off x="5065990" y="4809173"/>
            <a:ext cx="3459718" cy="858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Class Imbalance: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Poses challenges for accurately detecting rare anomaly events.</a:t>
            </a:r>
            <a:endParaRPr lang="en-US" sz="1400" dirty="0"/>
          </a:p>
        </p:txBody>
      </p:sp>
      <p:sp>
        <p:nvSpPr>
          <p:cNvPr id="18" name="Shape 15"/>
          <p:cNvSpPr/>
          <p:nvPr/>
        </p:nvSpPr>
        <p:spPr>
          <a:xfrm>
            <a:off x="4797743" y="6123444"/>
            <a:ext cx="89416" cy="89416"/>
          </a:xfrm>
          <a:prstGeom prst="roundRect">
            <a:avLst>
              <a:gd name="adj" fmla="val 511318"/>
            </a:avLst>
          </a:prstGeom>
          <a:solidFill>
            <a:srgbClr val="1B54DA"/>
          </a:solidFill>
          <a:ln/>
        </p:spPr>
      </p:sp>
      <p:sp>
        <p:nvSpPr>
          <p:cNvPr id="19" name="Text 16"/>
          <p:cNvSpPr/>
          <p:nvPr/>
        </p:nvSpPr>
        <p:spPr>
          <a:xfrm>
            <a:off x="5065990" y="6025158"/>
            <a:ext cx="3459718" cy="858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Limited Text Variability: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Reduces the effectiveness of text-based feature engineering.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4099" y="325993"/>
            <a:ext cx="236684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GridSearch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414099" y="669131"/>
            <a:ext cx="1479233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Linear SVM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414099" y="1031319"/>
            <a:ext cx="13802201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GridSearchCV did not improve performance: the confusion matrices remain nearly identical due to dataset size and class imbalance.</a:t>
            </a:r>
            <a:endParaRPr lang="en-US" sz="9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4099" y="1486853"/>
            <a:ext cx="2575084" cy="22419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14099" y="3861911"/>
            <a:ext cx="6756797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endParaRPr lang="en-US" sz="9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124" y="1486853"/>
            <a:ext cx="2531150" cy="21976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67124" y="3817620"/>
            <a:ext cx="6756797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endParaRPr lang="en-US" sz="900" dirty="0"/>
          </a:p>
        </p:txBody>
      </p:sp>
      <p:sp>
        <p:nvSpPr>
          <p:cNvPr id="9" name="Text 5"/>
          <p:cNvSpPr/>
          <p:nvPr/>
        </p:nvSpPr>
        <p:spPr>
          <a:xfrm>
            <a:off x="414099" y="4335066"/>
            <a:ext cx="1479233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Logistic Regression</a:t>
            </a:r>
            <a:endParaRPr lang="en-US" sz="1150" dirty="0"/>
          </a:p>
        </p:txBody>
      </p:sp>
      <p:sp>
        <p:nvSpPr>
          <p:cNvPr id="10" name="Text 6"/>
          <p:cNvSpPr/>
          <p:nvPr/>
        </p:nvSpPr>
        <p:spPr>
          <a:xfrm>
            <a:off x="414099" y="4697254"/>
            <a:ext cx="13802201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After GridSearch, the model became more sensitive to Suspect events (zero false negatives) but produced more false positives, increasing total errors.</a:t>
            </a:r>
            <a:endParaRPr lang="en-US" sz="9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99" y="5152787"/>
            <a:ext cx="2564130" cy="2289810"/>
          </a:xfrm>
          <a:prstGeom prst="rect">
            <a:avLst/>
          </a:prstGeom>
        </p:spPr>
      </p:pic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7124" y="5152787"/>
            <a:ext cx="2586038" cy="232183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67124" y="7607737"/>
            <a:ext cx="6756797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2025-11-20T22:04:17Z</dcterms:created>
  <dcterms:modified xsi:type="dcterms:W3CDTF">2025-11-20T22:04:17Z</dcterms:modified>
</cp:coreProperties>
</file>